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 Heavy" charset="1" panose="00000A00000000000000"/>
      <p:regular r:id="rId15"/>
    </p:embeddedFont>
    <p:embeddedFont>
      <p:font typeface="Open Sauce" charset="1" panose="00000500000000000000"/>
      <p:regular r:id="rId16"/>
    </p:embeddedFont>
    <p:embeddedFont>
      <p:font typeface="Montserrat Ultra-Bold" charset="1" panose="00000900000000000000"/>
      <p:regular r:id="rId17"/>
    </p:embeddedFont>
    <p:embeddedFont>
      <p:font typeface="Open Sauce Bold" charset="1" panose="00000800000000000000"/>
      <p:regular r:id="rId18"/>
    </p:embeddedFont>
    <p:embeddedFont>
      <p:font typeface="Montserrat Bold" charset="1" panose="00000800000000000000"/>
      <p:regular r:id="rId19"/>
    </p:embeddedFont>
    <p:embeddedFont>
      <p:font typeface="Open Sans" charset="1" panose="020B0606030504020204"/>
      <p:regular r:id="rId20"/>
    </p:embeddedFont>
    <p:embeddedFont>
      <p:font typeface="Montserrat" charset="1" panose="00000500000000000000"/>
      <p:regular r:id="rId21"/>
    </p:embeddedFont>
    <p:embeddedFont>
      <p:font typeface="Arial MT Pro" charset="1" panose="020B0502020202020204"/>
      <p:regular r:id="rId22"/>
    </p:embeddedFont>
    <p:embeddedFont>
      <p:font typeface="Arial MT Pro Bold" charset="1" panose="020B0802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Relationship Id="rId8" Target="../media/image7.jpe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2.pn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jpe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40789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1547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2151" y="2807815"/>
            <a:ext cx="16606783" cy="4423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GESTÃO DE RISCOS</a:t>
            </a:r>
          </a:p>
        </p:txBody>
      </p:sp>
      <p:sp>
        <p:nvSpPr>
          <p:cNvPr name="AutoShape 12" id="12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2803338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5342599" y="3242799"/>
            <a:ext cx="3801401" cy="38014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-3333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95603" y="3242799"/>
            <a:ext cx="3801401" cy="380140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11021" t="-82664" r="-10766" b="-88063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803420" y="3242799"/>
            <a:ext cx="3801401" cy="380140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771" r="0" b="-1771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122786" y="3242799"/>
            <a:ext cx="3801401" cy="380140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9"/>
              <a:stretch>
                <a:fillRect l="-21281" t="-17179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27175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Alunos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60937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96468" y="7382111"/>
            <a:ext cx="22936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Júlia Beatriz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76234" y="7382111"/>
            <a:ext cx="28557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Jacilane Paz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773547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49472" y="7382111"/>
            <a:ext cx="22936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Max Eduardo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779709" y="7382111"/>
            <a:ext cx="28557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Simone Augusto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27175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52274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6256341" y="2547966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Sumário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60636" y="4111532"/>
            <a:ext cx="5094624" cy="4547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Introdução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Objetivos 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Funcionalidades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Benefícios 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Conclusão</a:t>
            </a:r>
          </a:p>
          <a:p>
            <a:pPr algn="ctr">
              <a:lnSpc>
                <a:spcPts val="6057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689725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Sumário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2929561" y="5143500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0951" y="8558410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67011" y="3714759"/>
            <a:ext cx="6560291" cy="6572241"/>
          </a:xfrm>
          <a:custGeom>
            <a:avLst/>
            <a:gdLst/>
            <a:ahLst/>
            <a:cxnLst/>
            <a:rect r="r" b="b" t="t" l="l"/>
            <a:pathLst>
              <a:path h="6572241" w="6560291">
                <a:moveTo>
                  <a:pt x="0" y="0"/>
                </a:moveTo>
                <a:lnTo>
                  <a:pt x="6560291" y="0"/>
                </a:lnTo>
                <a:lnTo>
                  <a:pt x="6560291" y="6572241"/>
                </a:lnTo>
                <a:lnTo>
                  <a:pt x="0" y="65722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4462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9003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1513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30951" y="2579522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4787" y="3821430"/>
            <a:ext cx="7598443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79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Este projeto tem como objetivo desenvolver um sistema para a empresa fictícia TechMaster Soluções, voltado para gerenciar riscos em TI. A proposta é garantir segurança, eficiência e continuidade nos serviços, prevenindo falhas e fortalecendo a confiança dos clientes.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5258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3830262"/>
            <a:ext cx="13216661" cy="3917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Identificar: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registrar riscos em ativos, serviços e processos de TI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Avaliar: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analisar impacto, probabilidade e urgência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Classificar: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organizar por tipo e área afetada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Mitigar: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definir planos de ação com responsáveis e prazos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Monitorar: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acompanhar status e correções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Auditar: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manter histórico para consultas e auditorias</a:t>
            </a:r>
          </a:p>
          <a:p>
            <a:pPr algn="just">
              <a:lnSpc>
                <a:spcPts val="5992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66004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773086" y="452930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-1265917" y="825850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572531" y="8698331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572531" y="2620460"/>
            <a:ext cx="9536061" cy="84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60"/>
              </a:lnSpc>
            </a:pPr>
            <a:r>
              <a:rPr lang="en-US" b="true" sz="5741" spc="-26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OBJETIVOS PRINCIPAIS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4854549" y="5520456"/>
            <a:ext cx="11766498" cy="10035842"/>
          </a:xfrm>
          <a:custGeom>
            <a:avLst/>
            <a:gdLst/>
            <a:ahLst/>
            <a:cxnLst/>
            <a:rect r="r" b="b" t="t" l="l"/>
            <a:pathLst>
              <a:path h="10035842" w="11766498">
                <a:moveTo>
                  <a:pt x="0" y="0"/>
                </a:moveTo>
                <a:lnTo>
                  <a:pt x="11766498" y="0"/>
                </a:lnTo>
                <a:lnTo>
                  <a:pt x="11766498" y="10035842"/>
                </a:lnTo>
                <a:lnTo>
                  <a:pt x="0" y="100358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153852" y="5394877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153852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387307" y="587355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10909" y="3582035"/>
            <a:ext cx="15666182" cy="3954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Registro: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cadastrar riscos com descrição, origem e contexto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Avaliação: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atribuir critérios objetivos e pontuações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Classificação: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agrupar riscos por tipo (operacional, segurança, infraestrutura etc.)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Mitigação: 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definir planos de ação com etapas e responsáveis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Monitoramento: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acompanhar o andamento dos planos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Auditoria: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armazenar histórico de avaliações e decisões</a:t>
            </a:r>
          </a:p>
          <a:p>
            <a:pPr algn="just">
              <a:lnSpc>
                <a:spcPts val="42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670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5921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AutoShape 12" id="12"/>
          <p:cNvSpPr/>
          <p:nvPr/>
        </p:nvSpPr>
        <p:spPr>
          <a:xfrm>
            <a:off x="-1265917" y="825850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572531" y="8698331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572531" y="2620460"/>
            <a:ext cx="9536061" cy="84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60"/>
              </a:lnSpc>
            </a:pPr>
            <a:r>
              <a:rPr lang="en-US" b="true" sz="5741" spc="-26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Funcionalidades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153852" y="5394877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525155" y="-1157257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05140" y="2381437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526526" y="5143500"/>
            <a:ext cx="9670526" cy="5394877"/>
            <a:chOff x="0" y="0"/>
            <a:chExt cx="3106190" cy="17328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06190" cy="1732844"/>
            </a:xfrm>
            <a:custGeom>
              <a:avLst/>
              <a:gdLst/>
              <a:ahLst/>
              <a:cxnLst/>
              <a:rect r="r" b="b" t="t" l="l"/>
              <a:pathLst>
                <a:path h="1732844" w="3106190">
                  <a:moveTo>
                    <a:pt x="14410" y="0"/>
                  </a:moveTo>
                  <a:lnTo>
                    <a:pt x="3091779" y="0"/>
                  </a:lnTo>
                  <a:cubicBezTo>
                    <a:pt x="3099738" y="0"/>
                    <a:pt x="3106190" y="6452"/>
                    <a:pt x="3106190" y="14410"/>
                  </a:cubicBezTo>
                  <a:lnTo>
                    <a:pt x="3106190" y="1718434"/>
                  </a:lnTo>
                  <a:cubicBezTo>
                    <a:pt x="3106190" y="1726392"/>
                    <a:pt x="3099738" y="1732844"/>
                    <a:pt x="3091779" y="1732844"/>
                  </a:cubicBezTo>
                  <a:lnTo>
                    <a:pt x="14410" y="1732844"/>
                  </a:lnTo>
                  <a:cubicBezTo>
                    <a:pt x="6452" y="1732844"/>
                    <a:pt x="0" y="1726392"/>
                    <a:pt x="0" y="1718434"/>
                  </a:cubicBezTo>
                  <a:lnTo>
                    <a:pt x="0" y="14410"/>
                  </a:lnTo>
                  <a:cubicBezTo>
                    <a:pt x="0" y="6452"/>
                    <a:pt x="6452" y="0"/>
                    <a:pt x="14410" y="0"/>
                  </a:cubicBezTo>
                  <a:close/>
                </a:path>
              </a:pathLst>
            </a:custGeom>
            <a:blipFill>
              <a:blip r:embed="rId8"/>
              <a:stretch>
                <a:fillRect l="-64138" t="-6755" r="0" b="-20496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1794709" y="2381437"/>
            <a:ext cx="2631653" cy="2626467"/>
          </a:xfrm>
          <a:custGeom>
            <a:avLst/>
            <a:gdLst/>
            <a:ahLst/>
            <a:cxnLst/>
            <a:rect r="r" b="b" t="t" l="l"/>
            <a:pathLst>
              <a:path h="2626467" w="2631653">
                <a:moveTo>
                  <a:pt x="0" y="0"/>
                </a:moveTo>
                <a:lnTo>
                  <a:pt x="2631654" y="0"/>
                </a:lnTo>
                <a:lnTo>
                  <a:pt x="2631654" y="2626467"/>
                </a:lnTo>
                <a:lnTo>
                  <a:pt x="0" y="262646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4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Inicio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86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69230" y="2633972"/>
            <a:ext cx="6595533" cy="1119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722"/>
              </a:lnSpc>
            </a:pPr>
            <a:r>
              <a:rPr lang="en-US" b="true" sz="7519" spc="-35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BENEFÍCIOS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53821" y="5602169"/>
            <a:ext cx="8699560" cy="3280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Aumento da segurança nos serviços de TI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Melhoria da eficiência operacional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Redução de falhas e perdas financeiras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Fortalecimento da confiança dos clientes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Suporte à tomada de decisão estratégica</a:t>
            </a:r>
          </a:p>
          <a:p>
            <a:pPr algn="just">
              <a:lnSpc>
                <a:spcPts val="4373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0951" y="8558410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67011" y="3714759"/>
            <a:ext cx="6560291" cy="6572241"/>
          </a:xfrm>
          <a:custGeom>
            <a:avLst/>
            <a:gdLst/>
            <a:ahLst/>
            <a:cxnLst/>
            <a:rect r="r" b="b" t="t" l="l"/>
            <a:pathLst>
              <a:path h="6572241" w="6560291">
                <a:moveTo>
                  <a:pt x="0" y="0"/>
                </a:moveTo>
                <a:lnTo>
                  <a:pt x="6560291" y="0"/>
                </a:lnTo>
                <a:lnTo>
                  <a:pt x="6560291" y="6572241"/>
                </a:lnTo>
                <a:lnTo>
                  <a:pt x="0" y="65722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86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30951" y="2579522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4787" y="3821430"/>
            <a:ext cx="7598443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79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O Sistema de Gestão de Riscos da TechMaster Soluções garante um controle estruturado sobre ameaças que podem comprometer os serviços de TI. Com ele, a empresa terá mais segurança, continuidade e eficiência, além de melhorar a tomada de decisões e a confiança dos clientes.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691704" y="-1065646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670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83981" y="4007878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OBRIGADO!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DAGx9mts9xU</dc:identifier>
  <dcterms:modified xsi:type="dcterms:W3CDTF">2011-08-01T06:04:30Z</dcterms:modified>
  <cp:revision>1</cp:revision>
  <dc:title>PW2</dc:title>
</cp:coreProperties>
</file>

<file path=docProps/thumbnail.jpeg>
</file>